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BFFFF"/>
    <a:srgbClr val="DDDDDD"/>
    <a:srgbClr val="336600"/>
    <a:srgbClr val="669900"/>
    <a:srgbClr val="87C5CB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>
      <p:cViewPr>
        <p:scale>
          <a:sx n="20" d="100"/>
          <a:sy n="20" d="100"/>
        </p:scale>
        <p:origin x="998" y="-197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474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97000">
              <a:srgbClr val="5BFFFF">
                <a:lumMod val="77000"/>
                <a:lumOff val="23000"/>
                <a:alpha val="15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 smtClean="0">
                <a:solidFill>
                  <a:schemeClr val="bg1"/>
                </a:solidFill>
                <a:latin typeface="+mn-lt"/>
              </a:rPr>
              <a:t>Cybersecurity</a:t>
            </a:r>
            <a:r>
              <a:rPr lang="en-US" altLang="en-US" sz="6000" dirty="0" smtClean="0">
                <a:latin typeface="+mn-lt"/>
              </a:rPr>
              <a:t/>
            </a:r>
            <a:br>
              <a:rPr lang="en-US" altLang="en-US" sz="6000" dirty="0" smtClean="0">
                <a:latin typeface="+mn-lt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+mn-lt"/>
              </a:rPr>
              <a:t>Samuel Mizener</a:t>
            </a:r>
            <a:r>
              <a:rPr lang="en-US" altLang="en-US" sz="72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en-US" sz="7200" i="1" dirty="0" smtClean="0">
                <a:solidFill>
                  <a:schemeClr val="bg1"/>
                </a:solidFill>
                <a:latin typeface="+mn-lt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+mn-lt"/>
              </a:rPr>
              <a:t>Kings High School, Computer Science, 9th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1370965" y="7448549"/>
            <a:ext cx="13030200" cy="4210051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 smtClean="0">
                <a:solidFill>
                  <a:srgbClr val="008080"/>
                </a:solidFill>
                <a:latin typeface="+mn-lt"/>
              </a:rPr>
              <a:t>The world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 smtClean="0">
                <a:solidFill>
                  <a:srgbClr val="008080"/>
                </a:solidFill>
                <a:latin typeface="+mn-lt"/>
              </a:rPr>
              <a:t>Cybersecurity</a:t>
            </a:r>
            <a:endParaRPr lang="en-US" altLang="en-US" sz="9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413835" y="7467599"/>
            <a:ext cx="13030200" cy="4191001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008080"/>
                </a:solidFill>
                <a:latin typeface="+mn-lt"/>
              </a:rPr>
              <a:t>Where is society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>
                <a:solidFill>
                  <a:srgbClr val="008080"/>
                </a:solidFill>
                <a:latin typeface="+mn-lt"/>
              </a:rPr>
              <a:t>v</a:t>
            </a:r>
            <a:r>
              <a:rPr lang="en-US" altLang="en-US" sz="8800" b="1" dirty="0" smtClean="0">
                <a:solidFill>
                  <a:srgbClr val="008080"/>
                </a:solidFill>
                <a:latin typeface="+mn-lt"/>
              </a:rPr>
              <a:t>ulnerable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008080"/>
                </a:solidFill>
                <a:latin typeface="+mn-lt"/>
              </a:rPr>
              <a:t>cyberspace attacks?</a:t>
            </a:r>
            <a:endParaRPr lang="en-US" altLang="en-US" sz="88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00" y="2438400"/>
            <a:ext cx="6324800" cy="3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523" y="1865927"/>
            <a:ext cx="2851627" cy="28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338000" y="487203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RET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is funded by the National Science Foundation, grant 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# EEC-1404766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0" y="2226797"/>
            <a:ext cx="4174003" cy="4174003"/>
          </a:xfrm>
          <a:prstGeom prst="rect">
            <a:avLst/>
          </a:prstGeom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5392400" y="7467599"/>
            <a:ext cx="13030200" cy="4191001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altLang="en-US" sz="9600" b="1" dirty="0" smtClean="0">
                <a:solidFill>
                  <a:srgbClr val="008080"/>
                </a:solidFill>
                <a:latin typeface="+mn-lt"/>
              </a:rPr>
              <a:t>Are you writing </a:t>
            </a:r>
          </a:p>
          <a:p>
            <a:pPr algn="ctr">
              <a:buNone/>
            </a:pPr>
            <a:r>
              <a:rPr lang="en-US" altLang="en-US" sz="9600" b="1" dirty="0" smtClean="0">
                <a:solidFill>
                  <a:srgbClr val="008080"/>
                </a:solidFill>
                <a:latin typeface="+mn-lt"/>
              </a:rPr>
              <a:t>safe programs?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28772" y="13991671"/>
            <a:ext cx="48160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5400" b="1" dirty="0">
                <a:solidFill>
                  <a:srgbClr val="008080"/>
                </a:solidFill>
                <a:latin typeface="+mn-lt"/>
              </a:rPr>
              <a:t>Writing codes </a:t>
            </a:r>
            <a:r>
              <a:rPr lang="en-US" altLang="en-US" sz="5400" b="1" dirty="0" smtClean="0">
                <a:solidFill>
                  <a:srgbClr val="008080"/>
                </a:solidFill>
                <a:latin typeface="+mn-lt"/>
              </a:rPr>
              <a:t>that do</a:t>
            </a:r>
            <a:endParaRPr lang="en-US" altLang="en-US" sz="5400" b="1" dirty="0">
              <a:solidFill>
                <a:srgbClr val="008080"/>
              </a:solidFill>
              <a:latin typeface="+mn-lt"/>
            </a:endParaRPr>
          </a:p>
          <a:p>
            <a:pPr>
              <a:buNone/>
            </a:pPr>
            <a:r>
              <a:rPr lang="en-US" altLang="en-US" sz="5400" b="1" dirty="0">
                <a:solidFill>
                  <a:srgbClr val="008080"/>
                </a:solidFill>
                <a:latin typeface="+mn-lt"/>
              </a:rPr>
              <a:t>ONLY what you want and </a:t>
            </a:r>
          </a:p>
          <a:p>
            <a:pPr>
              <a:buNone/>
            </a:pPr>
            <a:r>
              <a:rPr lang="en-US" altLang="en-US" sz="5400" b="1" dirty="0">
                <a:solidFill>
                  <a:srgbClr val="008080"/>
                </a:solidFill>
                <a:latin typeface="+mn-lt"/>
              </a:rPr>
              <a:t>nothing more.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2400" y="21428314"/>
            <a:ext cx="13030200" cy="6855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63800" y="28595037"/>
            <a:ext cx="1348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8080"/>
                </a:solidFill>
                <a:latin typeface="+mn-lt"/>
              </a:rPr>
              <a:t>C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an </a:t>
            </a:r>
            <a:r>
              <a:rPr lang="en-US" sz="5400" b="1" dirty="0">
                <a:solidFill>
                  <a:srgbClr val="008080"/>
                </a:solidFill>
                <a:latin typeface="+mn-lt"/>
              </a:rPr>
              <a:t>the Engineering Design Process (above) be used to reduce 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vulnerabilities </a:t>
            </a:r>
            <a:r>
              <a:rPr lang="en-US" sz="5400" b="1" dirty="0">
                <a:solidFill>
                  <a:srgbClr val="008080"/>
                </a:solidFill>
                <a:latin typeface="+mn-lt"/>
              </a:rPr>
              <a:t>in code?</a:t>
            </a:r>
          </a:p>
        </p:txBody>
      </p:sp>
      <p:pic>
        <p:nvPicPr>
          <p:cNvPr id="1026" name="Picture 2" descr="https://lh6.googleusercontent.com/sArBuvNhpb1Ukpa0d5vJE6WLihkacF1ofd3fXzycaakil4yVhhDe6aDueDfq7xCJ_cCatgrXBO-3gf5ctslseagBdnTclf6NmGDACnwEDohfsvbxC4dm-6gq_75my86ljTBrdYuE9Y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425" y="12381530"/>
            <a:ext cx="4803775" cy="38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44962" y="13138266"/>
            <a:ext cx="7793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Hackers OVERTAKE Jeep vehicles remotely – Causes major recall</a:t>
            </a:r>
            <a:endParaRPr lang="en-US" sz="54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1028" name="Picture 4" descr="https://lh4.googleusercontent.com/vxBQEZpp6KMLMoRk_tXOk6tToq0j7unt3agsnuGZOKWDq2NW8HJusNHzDe4umPowAvYBR45g1pEezTWV8DTytk4BV1OjKN9nhA4UBqeLRr5PeUbWFdKkoaboU-zlb7yaEKsRwSaPyb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15520" r="6097" b="17582"/>
          <a:stretch/>
        </p:blipFill>
        <p:spPr bwMode="auto">
          <a:xfrm>
            <a:off x="29413835" y="17340636"/>
            <a:ext cx="6156204" cy="21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wzIjWSOP-ditZDpVdyrdoRVWcYOHglHODoWF7cytaZePMx3RtV8gQKzhiu42HllOx0rYgSAWpLctEjjenJCNUw-zncmwa5_3KAeYzWAhGcZHUXRTq11RX6rzpulaFGJNyKGtCj7VRj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211" y="173237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mNZpeJdUkIefCbVYDrQrMtwyRa8CPIQFtX2LCbKAQpk2iD490JtiGpDfLX2w2KH9eiWtt4ikDEbXGRgMNISmdBiyuf8Qr417UYhnKvVYt-PD6Tjve6p0rnoBgC0Y06kgCBgCFxkNcA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907" y="21002455"/>
            <a:ext cx="2561626" cy="25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98230" y="20005518"/>
            <a:ext cx="11158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8080"/>
                </a:solidFill>
                <a:latin typeface="+mn-lt"/>
              </a:rPr>
              <a:t>C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ustomer </a:t>
            </a:r>
            <a:r>
              <a:rPr lang="en-US" sz="5400" b="1" dirty="0">
                <a:solidFill>
                  <a:srgbClr val="008080"/>
                </a:solidFill>
                <a:latin typeface="+mn-lt"/>
              </a:rPr>
              <a:t>information 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STOLEN!</a:t>
            </a:r>
          </a:p>
          <a:p>
            <a:pPr marL="2057400" lvl="3" indent="-685800" algn="just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Credit Card #’s</a:t>
            </a:r>
          </a:p>
          <a:p>
            <a:pPr marL="2057400" lvl="3" indent="-685800" algn="just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Social Security #’s</a:t>
            </a:r>
          </a:p>
          <a:p>
            <a:pPr marL="2057400" lvl="3" indent="-685800" algn="just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Personal Information</a:t>
            </a:r>
            <a:endParaRPr lang="en-US" sz="54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69482" y="26990855"/>
            <a:ext cx="1019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Heartbleed 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CRIPPLES 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multiple </a:t>
            </a:r>
            <a:r>
              <a:rPr lang="en-US" sz="5400" b="1" dirty="0">
                <a:solidFill>
                  <a:srgbClr val="008080"/>
                </a:solidFill>
                <a:latin typeface="+mn-lt"/>
              </a:rPr>
              <a:t>companies 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– Cost millions </a:t>
            </a:r>
            <a:r>
              <a:rPr lang="en-US" sz="5400" b="1" dirty="0">
                <a:solidFill>
                  <a:srgbClr val="008080"/>
                </a:solidFill>
                <a:latin typeface="+mn-lt"/>
              </a:rPr>
              <a:t>of dollars to fix.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238" y="12169749"/>
            <a:ext cx="3365840" cy="3472450"/>
          </a:xfrm>
          <a:prstGeom prst="rect">
            <a:avLst/>
          </a:prstGeom>
        </p:spPr>
      </p:pic>
      <p:pic>
        <p:nvPicPr>
          <p:cNvPr id="1056" name="Picture 32" descr="http://16315-presscdn-0-27.pagely.netdna-cdn.com/wp-content/uploads/2013/10/NS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 bwMode="auto">
          <a:xfrm>
            <a:off x="4405938" y="12169749"/>
            <a:ext cx="3626480" cy="34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36000" y="15859975"/>
            <a:ext cx="1379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8080"/>
                </a:solidFill>
                <a:latin typeface="+mn-lt"/>
              </a:rPr>
              <a:t>Who is keeping you safe??</a:t>
            </a:r>
            <a:endParaRPr lang="en-US" sz="72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1058" name="Picture 34" descr="http://economydecoded.com/wp-content/uploads/2014/12/24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 bwMode="auto">
          <a:xfrm>
            <a:off x="8118278" y="24714335"/>
            <a:ext cx="5984992" cy="35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sony hacked by north kore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17" y="24714334"/>
            <a:ext cx="6309280" cy="35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53627" y="22022552"/>
            <a:ext cx="11064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8080"/>
                </a:solidFill>
                <a:latin typeface="+mn-lt"/>
              </a:rPr>
              <a:t>Cyber Warfare is already part of modern </a:t>
            </a: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military efforts.</a:t>
            </a:r>
            <a:endParaRPr lang="en-US" sz="54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16741" y="12381530"/>
            <a:ext cx="6019800" cy="746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62" name="Picture 38" descr="http://www.bluekaizen.org/wp-content/uploads/2016/02/google-news-2010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05" y="18064881"/>
            <a:ext cx="6980295" cy="37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00862" y="28636303"/>
            <a:ext cx="12800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Sony Entertainment:</a:t>
            </a:r>
          </a:p>
          <a:p>
            <a:pPr marL="2057400" lvl="3" indent="-685800" algn="just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Hacked by North Korea</a:t>
            </a:r>
          </a:p>
          <a:p>
            <a:pPr marL="2057400" lvl="3" indent="-685800" algn="just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Retaliation for “Interview”</a:t>
            </a:r>
          </a:p>
          <a:p>
            <a:pPr marL="2057400" lvl="3" indent="-685800" algn="just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008080"/>
                </a:solidFill>
                <a:latin typeface="+mn-lt"/>
              </a:rPr>
              <a:t>Resulted in sanctions</a:t>
            </a:r>
            <a:endParaRPr lang="en-US" sz="54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3" name="Picture 2" descr="https://upload.wikimedia.org/wikipedia/commons/7/79/Seal_of_the_United_States_Cyber_Command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50" y="12169749"/>
            <a:ext cx="3300949" cy="33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316362" y="24234891"/>
            <a:ext cx="2857500" cy="7957448"/>
            <a:chOff x="29752860" y="24207901"/>
            <a:chExt cx="2857500" cy="7957448"/>
          </a:xfrm>
        </p:grpSpPr>
        <p:pic>
          <p:nvPicPr>
            <p:cNvPr id="1042" name="Picture 18" descr="https://lh3.googleusercontent.com/aYbdIM1abwyVSUZLDKoE0CDZGRhlkpsaPOg9tNnBktUQYsXflwknnOn2Ge1Yr7rImGk=w30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6328" y="24207901"/>
              <a:ext cx="1990565" cy="1990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s://lh3.googleusercontent.com/ZZPdzvlpK9r_Df9C3M7j1rNRi7hhHRvPhlklJ3lfi5jk86Jd1s0Y5wcQ1QgbVaAP5Q=w17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3529" y="28301822"/>
              <a:ext cx="1644777" cy="1644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s://lh5.ggpht.com/jZ8XCjpCQWWZ5GLhbjRAufsw3JXePHUJVfEvMH3D055ghq0dyiSP3YxfSc_czPhtCLSO=w30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860" y="2575560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lh3.googleusercontent.com/SrULGsyndXJk6Gs4Lmv34sOlMDAroy1bzPPr9X1U5oVdv5TAAJX4JkYPO_wQAdP7TBA=w30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6328" y="30180666"/>
              <a:ext cx="1984683" cy="198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s://upload.wikimedia.org/wikipedia/commons/thumb/8/8a/Seal_of_the_United_States_Department_of_Homeland_Security.svg/2000px-Seal_of_the_United_States_Department_of_Homeland_Security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78" y="12169749"/>
            <a:ext cx="3279775" cy="32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66764" y="15555411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8080"/>
                </a:solidFill>
                <a:latin typeface="+mn-lt"/>
              </a:rPr>
              <a:t>https://en.wikipedia.org/wiki/List_of_federal_agencies_in_the_United_States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21807860"/>
            <a:ext cx="38392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8080"/>
                </a:solidFill>
                <a:latin typeface="+mn-lt"/>
              </a:rPr>
              <a:t>http://www.bluekaizen.org/stuxnet-part1-the-perfect-crime/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418" y="28285360"/>
            <a:ext cx="655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008080"/>
                </a:solidFill>
                <a:latin typeface="+mn-lt"/>
              </a:rPr>
              <a:t>Photohttp://www.newsplex.com/home/headlines/Federal-Investigators-Link-North-Korea-to-Sony-Hack-Attack-286167211.html: Reddit</a:t>
            </a:r>
            <a:endParaRPr lang="en-US" sz="8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30261" y="28285521"/>
            <a:ext cx="1015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008080"/>
                </a:solidFill>
                <a:latin typeface="+mn-lt"/>
              </a:rPr>
              <a:t>Photo: Reddit</a:t>
            </a:r>
            <a:endParaRPr lang="en-US" sz="8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67997" y="16295292"/>
            <a:ext cx="33730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8080"/>
                </a:solidFill>
                <a:latin typeface="+mn-lt"/>
              </a:rPr>
              <a:t>http://www.zeroto60times.com/large-car-logos-2/large-jeep-truck-logo/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75351" y="32052290"/>
            <a:ext cx="3297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8080"/>
                </a:solidFill>
                <a:latin typeface="+mn-lt"/>
              </a:rPr>
              <a:t>Images in this column courtesy of http</a:t>
            </a:r>
            <a:r>
              <a:rPr lang="en-US" sz="800" dirty="0">
                <a:solidFill>
                  <a:srgbClr val="008080"/>
                </a:solidFill>
                <a:latin typeface="+mn-lt"/>
              </a:rPr>
              <a:t>://www.brandsoftheworld.com/</a:t>
            </a:r>
          </a:p>
        </p:txBody>
      </p:sp>
      <p:pic>
        <p:nvPicPr>
          <p:cNvPr id="9" name="Picture 2" descr="https://upload.wikimedia.org/wikipedia/commons/thumb/e/e1/North_Carolina_State_University_Athletic_logo.svg/2000px-North_Carolina_State_University_Athletic_logo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018" y="17281786"/>
            <a:ext cx="1969686" cy="23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155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Cybersecurity Samuel Mizener Kings High School, Computer Science, 9th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Samuel Mizener</cp:lastModifiedBy>
  <cp:revision>90</cp:revision>
  <dcterms:created xsi:type="dcterms:W3CDTF">2004-07-26T21:45:23Z</dcterms:created>
  <dcterms:modified xsi:type="dcterms:W3CDTF">2016-07-15T16:14:49Z</dcterms:modified>
  <cp:category>science research poster</cp:category>
</cp:coreProperties>
</file>